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59" r:id="rId7"/>
    <p:sldId id="263" r:id="rId8"/>
    <p:sldId id="264" r:id="rId9"/>
    <p:sldId id="267" r:id="rId10"/>
    <p:sldId id="260" r:id="rId11"/>
    <p:sldId id="270" r:id="rId12"/>
    <p:sldId id="262" r:id="rId13"/>
    <p:sldId id="268" r:id="rId14"/>
    <p:sldId id="261" r:id="rId15"/>
    <p:sldId id="266" r:id="rId16"/>
    <p:sldId id="269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E12D1-658E-3D4C-8879-3F0260BC22C4}" v="2" dt="2021-09-20T18:39:07.8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3" autoAdjust="0"/>
    <p:restoredTop sz="95890" autoAdjust="0"/>
  </p:normalViewPr>
  <p:slideViewPr>
    <p:cSldViewPr snapToGrid="0" snapToObjects="1">
      <p:cViewPr varScale="1">
        <p:scale>
          <a:sx n="54" d="100"/>
          <a:sy n="54" d="100"/>
        </p:scale>
        <p:origin x="51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7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9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iteltext">
            <a:extLst>
              <a:ext uri="{FF2B5EF4-FFF2-40B4-BE49-F238E27FC236}">
                <a16:creationId xmlns:a16="http://schemas.microsoft.com/office/drawing/2014/main" id="{6438F689-BEEE-4CDF-ABAF-55BCC868B5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Brödtext nivå ett…">
            <a:extLst>
              <a:ext uri="{FF2B5EF4-FFF2-40B4-BE49-F238E27FC236}">
                <a16:creationId xmlns:a16="http://schemas.microsoft.com/office/drawing/2014/main" id="{D13A6D5B-C892-4E32-A4F5-0714BF54837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el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BK_final_nobackground.png" descr="IBK_final_no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54" y="1321524"/>
            <a:ext cx="10211258" cy="1189218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- Centrera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" descr="Bild"/>
          <p:cNvPicPr>
            <a:picLocks noChangeAspect="1"/>
          </p:cNvPicPr>
          <p:nvPr/>
        </p:nvPicPr>
        <p:blipFill>
          <a:blip r:embed="rId2"/>
          <a:srcRect t="26420" b="21842"/>
          <a:stretch>
            <a:fillRect/>
          </a:stretch>
        </p:blipFill>
        <p:spPr>
          <a:xfrm>
            <a:off x="0" y="11804361"/>
            <a:ext cx="24384000" cy="191675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IBK Vänersborg"/>
          <p:cNvSpPr txBox="1"/>
          <p:nvPr/>
        </p:nvSpPr>
        <p:spPr>
          <a:xfrm>
            <a:off x="2107414" y="12248465"/>
            <a:ext cx="6172963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</a:lstStyle>
          <a:p>
            <a:r>
              <a:rPr dirty="0"/>
              <a:t>IBK </a:t>
            </a:r>
            <a:r>
              <a:rPr dirty="0" err="1"/>
              <a:t>Vänersborg</a:t>
            </a:r>
            <a:endParaRPr dirty="0"/>
          </a:p>
        </p:txBody>
      </p:sp>
      <p:pic>
        <p:nvPicPr>
          <p:cNvPr id="29" name="IBK_final_nobackground.png" descr="IBK_final_no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58" y="11882706"/>
            <a:ext cx="1729515" cy="2014219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eltext">
            <a:extLst>
              <a:ext uri="{FF2B5EF4-FFF2-40B4-BE49-F238E27FC236}">
                <a16:creationId xmlns:a16="http://schemas.microsoft.com/office/drawing/2014/main" id="{D19587CE-6DF8-4E69-B58F-89BF5D9A8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000" y="410904"/>
            <a:ext cx="20828000" cy="159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9C8E57-C001-41D8-A1C3-41056CF7D5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8000" y="2560637"/>
            <a:ext cx="20828000" cy="906791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- Centrerad (kopia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" descr="Bild"/>
          <p:cNvPicPr>
            <a:picLocks noChangeAspect="1"/>
          </p:cNvPicPr>
          <p:nvPr/>
        </p:nvPicPr>
        <p:blipFill>
          <a:blip r:embed="rId2"/>
          <a:srcRect t="26420" b="21842"/>
          <a:stretch>
            <a:fillRect/>
          </a:stretch>
        </p:blipFill>
        <p:spPr>
          <a:xfrm>
            <a:off x="0" y="11804362"/>
            <a:ext cx="24384000" cy="1916756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#redstars"/>
          <p:cNvSpPr txBox="1"/>
          <p:nvPr/>
        </p:nvSpPr>
        <p:spPr>
          <a:xfrm>
            <a:off x="2174782" y="12248465"/>
            <a:ext cx="3950971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defRPr>
            </a:lvl1pPr>
          </a:lstStyle>
          <a:p>
            <a:r>
              <a:t>#redstars</a:t>
            </a:r>
          </a:p>
        </p:txBody>
      </p:sp>
      <p:pic>
        <p:nvPicPr>
          <p:cNvPr id="39" name="IBK_final_nobackground.png" descr="IBK_final_no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58" y="11882706"/>
            <a:ext cx="1729515" cy="201421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Titeltext">
            <a:extLst>
              <a:ext uri="{FF2B5EF4-FFF2-40B4-BE49-F238E27FC236}">
                <a16:creationId xmlns:a16="http://schemas.microsoft.com/office/drawing/2014/main" id="{41EC9F46-A685-4714-B9E1-A88F4A535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8000" y="410904"/>
            <a:ext cx="20828000" cy="1594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9A0E67E-CF94-4FEB-A411-22E3F2159F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8000" y="2560637"/>
            <a:ext cx="20828000" cy="906791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CF4"/>
            </a:gs>
            <a:gs pos="0">
              <a:srgbClr val="FE9388"/>
            </a:gs>
            <a:gs pos="66710">
              <a:srgbClr val="FC2A1C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" descr="Bild"/>
          <p:cNvPicPr>
            <a:picLocks noChangeAspect="1"/>
          </p:cNvPicPr>
          <p:nvPr/>
        </p:nvPicPr>
        <p:blipFill rotWithShape="1">
          <a:blip r:embed="rId6"/>
          <a:srcRect l="67353" b="79258"/>
          <a:stretch/>
        </p:blipFill>
        <p:spPr>
          <a:xfrm>
            <a:off x="0" y="8978914"/>
            <a:ext cx="6398376" cy="47370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sldNum="0" hdr="0" ftr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kvanersborg.s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ilto:kansliet@ibkvanersborg.se?subject=Fr&#229;ga%20om%20Covid-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nebandy.se/media/18226/protokoll-tra-ning-matcher-cuper-och-la-ger-under-covid-19-210817-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5F8E09D-44B5-7A4E-93EA-5360B6372AD6}"/>
              </a:ext>
            </a:extLst>
          </p:cNvPr>
          <p:cNvSpPr txBox="1"/>
          <p:nvPr/>
        </p:nvSpPr>
        <p:spPr>
          <a:xfrm>
            <a:off x="628649" y="2459434"/>
            <a:ext cx="23174325" cy="779700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5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usso One" panose="02000503050000020004" pitchFamily="2" charset="0"/>
                <a:sym typeface="Helvetica Light"/>
              </a:rPr>
              <a:t>Covid-19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5000" dirty="0">
                <a:solidFill>
                  <a:schemeClr val="bg1"/>
                </a:solidFill>
                <a:latin typeface="Russo One" panose="02000503050000020004" pitchFamily="2" charset="0"/>
              </a:rPr>
              <a:t>Riktlinjer</a:t>
            </a:r>
            <a:endParaRPr kumimoji="0" lang="sv-SE" sz="25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usso One" panose="02000503050000020004" pitchFamily="2" charset="0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E5D79-F684-4DC4-8A2B-CD40729D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Kommunikation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E6EA40-212C-425F-BD62-2264F83FCD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Kommunikation till spelare, ledare och medlemmar i IBK Vänersborg kommer i första hand ske via hemsida och riktade utskick, </a:t>
            </a:r>
            <a:r>
              <a:rPr lang="sv-SE" dirty="0">
                <a:hlinkClick r:id="rId2"/>
              </a:rPr>
              <a:t>http://www.ibkvanersborg.se</a:t>
            </a: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Kommunikation med bortalag kommer ske via välkomstbrev som ledare skickar till ledare i bortalaget</a:t>
            </a:r>
          </a:p>
          <a:p>
            <a:pPr marL="571500" lvl="1" indent="-571500" algn="l">
              <a:buFont typeface="Wingdings" panose="05000000000000000000" pitchFamily="2" charset="2"/>
              <a:buChar char="q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06756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E5D79-F684-4DC4-8A2B-CD40729D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Roller / Ansvar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9F9E0C40-67F9-4382-B6C6-C419DA350E8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49884918"/>
              </p:ext>
            </p:extLst>
          </p:nvPr>
        </p:nvGraphicFramePr>
        <p:xfrm>
          <a:off x="1778000" y="2560638"/>
          <a:ext cx="20828000" cy="3200400"/>
        </p:xfrm>
        <a:graphic>
          <a:graphicData uri="http://schemas.openxmlformats.org/drawingml/2006/table">
            <a:tbl>
              <a:tblPr firstRow="1" bandRow="1">
                <a:tableStyleId>{33BA23B1-9221-436E-865A-0063620EA4FD}</a:tableStyleId>
              </a:tblPr>
              <a:tblGrid>
                <a:gridCol w="10414000">
                  <a:extLst>
                    <a:ext uri="{9D8B030D-6E8A-4147-A177-3AD203B41FA5}">
                      <a16:colId xmlns:a16="http://schemas.microsoft.com/office/drawing/2014/main" val="3729582640"/>
                    </a:ext>
                  </a:extLst>
                </a:gridCol>
                <a:gridCol w="10414000">
                  <a:extLst>
                    <a:ext uri="{9D8B030D-6E8A-4147-A177-3AD203B41FA5}">
                      <a16:colId xmlns:a16="http://schemas.microsoft.com/office/drawing/2014/main" val="1726558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Roll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Ansvar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5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Säkerhetsansvarig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Ansvara för att vi har regler och rutiner för att minska risk för smittspridning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2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Matchvärd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Informera om placering i lokalen.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Sekertariat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Sekretariats och funktionärsuppgifter under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8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err="1"/>
                        <a:t>Funktionäner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Funktionärsuppgifter under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56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Lagledare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Säkerställa att bortalag informeras om våra regler/rutiner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6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24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4205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D9CBE-6EB5-41C4-806F-ADB4D8BC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" y="410904"/>
            <a:ext cx="22876625" cy="1594874"/>
          </a:xfrm>
        </p:spPr>
        <p:txBody>
          <a:bodyPr>
            <a:noAutofit/>
          </a:bodyPr>
          <a:lstStyle/>
          <a:p>
            <a:r>
              <a:rPr lang="sv-SE" sz="7200" b="1" dirty="0"/>
              <a:t>Säkerhetsplan / Analys</a:t>
            </a:r>
            <a:endParaRPr lang="en-US" sz="7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B6ECA-CE30-4866-9921-41395BC5A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Riskbedömning: Vi följer innebandyförbundets riktlinjer och med de åtgärder och rutiner som vi har så bedömer vi att vi gör allt som står i vår makt för att begränsa smittspridning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Evenemangsbeskrivning: Dessa regler och rutiner gäller för Innebandymatcher arrangerade av IBK Vänersborg i Idrottshuset i Vänersborg och Fyrkanten i Vargön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Organisationsbeskrivning: Se Roller / Ansvar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9967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D9CBE-6EB5-41C4-806F-ADB4D8BC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" y="410904"/>
            <a:ext cx="22876625" cy="1594874"/>
          </a:xfrm>
        </p:spPr>
        <p:txBody>
          <a:bodyPr>
            <a:noAutofit/>
          </a:bodyPr>
          <a:lstStyle/>
          <a:p>
            <a:r>
              <a:rPr lang="sv-SE" sz="7200" b="1" dirty="0"/>
              <a:t>Frågor?</a:t>
            </a:r>
            <a:endParaRPr lang="en-US" sz="7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B6ECA-CE30-4866-9921-41395BC5A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Känner du dig osäker eller har frågor, kontakta kansliet:</a:t>
            </a:r>
          </a:p>
          <a:p>
            <a:pPr marL="1439863" lvl="4" indent="0" algn="l"/>
            <a:r>
              <a:rPr lang="sv-SE" dirty="0">
                <a:hlinkClick r:id="rId3"/>
              </a:rPr>
              <a:t>kansliet@ibkvanersborg.se</a:t>
            </a: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05266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5150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D9CBE-6EB5-41C4-806F-ADB4D8BC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Regler/förhållningssätt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B6ECA-CE30-4866-9921-41395BC5A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IBK Vänersborg följer rekommendationerna från Svenska Innebandyförbundet, </a:t>
            </a:r>
            <a:r>
              <a:rPr lang="sv-SE" dirty="0">
                <a:hlinkClick r:id="rId3"/>
              </a:rPr>
              <a:t>https://innebandy.se/media/18226/protokoll-tra-ning-matcher-cuper-och-la-ger-under-covid-19-210817-1.pdf</a:t>
            </a: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Detta dokument gäller för tävlingar arrangerade av IBK Vänersborg i Idrottshuset i Vänersborg eller Fyrkanten i Vargön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Detta dokument är uppdaterat 2021-09-23</a:t>
            </a:r>
          </a:p>
        </p:txBody>
      </p:sp>
    </p:spTree>
    <p:extLst>
      <p:ext uri="{BB962C8B-B14F-4D97-AF65-F5344CB8AC3E}">
        <p14:creationId xmlns:p14="http://schemas.microsoft.com/office/powerpoint/2010/main" val="19753301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D9CBE-6EB5-41C4-806F-ADB4D8BC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" y="410904"/>
            <a:ext cx="22876625" cy="1594874"/>
          </a:xfrm>
        </p:spPr>
        <p:txBody>
          <a:bodyPr>
            <a:noAutofit/>
          </a:bodyPr>
          <a:lstStyle/>
          <a:p>
            <a:r>
              <a:rPr lang="sv-SE" sz="5400" b="1" dirty="0"/>
              <a:t>Generella råd för att minska smittspridning i samband med idrottsaktivitet</a:t>
            </a:r>
            <a:endParaRPr lang="en-US" sz="54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B6ECA-CE30-4866-9921-41395BC5A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Den som är sjuk, även med milda symtom, ska inte delta i aktiviteter alls, utan stanna hemma till och med två dagar efter tillfrisknande. Insjuknar man under idrottsaktivitet ska man gå hem direkt.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Uppmana till att om möjligt byta om hemma före och efter aktiviteter.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Dela inte vattenflaskor, munskydd och liknande som kan överföra saliv.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Se till att det finns möjlighet att torka av utrustning som används av flera, exempelvis gymutrustning, efter varje persons användning.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Se till att det finns möjlighet till handtvätt eller handsprit och uppmana till god handhygien.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Så här tvättar du händerna: https://www.youtube.com/watch?v=vjkEb-3u1bE </a:t>
            </a:r>
          </a:p>
        </p:txBody>
      </p:sp>
    </p:spTree>
    <p:extLst>
      <p:ext uri="{BB962C8B-B14F-4D97-AF65-F5344CB8AC3E}">
        <p14:creationId xmlns:p14="http://schemas.microsoft.com/office/powerpoint/2010/main" val="36803313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D9CBE-6EB5-41C4-806F-ADB4D8BC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" y="410904"/>
            <a:ext cx="22876625" cy="1594874"/>
          </a:xfrm>
        </p:spPr>
        <p:txBody>
          <a:bodyPr>
            <a:noAutofit/>
          </a:bodyPr>
          <a:lstStyle/>
          <a:p>
            <a:r>
              <a:rPr lang="sv-SE" sz="7200" b="1" dirty="0"/>
              <a:t>Symtom på covid-19</a:t>
            </a:r>
            <a:endParaRPr lang="en-US" sz="7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B6ECA-CE30-4866-9921-41395BC5A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sv-SE" dirty="0"/>
              <a:t>Du kan ha ett eller flera av följande symtom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Hosta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Feber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Andningsbesvär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Snuva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Nästäppa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Halsont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Huvudvärk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Illamående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värk i muskler och leder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magont och diarré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förlorat lukt- och/eller smaksinne</a:t>
            </a:r>
          </a:p>
        </p:txBody>
      </p:sp>
    </p:spTree>
    <p:extLst>
      <p:ext uri="{BB962C8B-B14F-4D97-AF65-F5344CB8AC3E}">
        <p14:creationId xmlns:p14="http://schemas.microsoft.com/office/powerpoint/2010/main" val="33367893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9D9CBE-6EB5-41C4-806F-ADB4D8BC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" y="410904"/>
            <a:ext cx="22876625" cy="1594874"/>
          </a:xfrm>
        </p:spPr>
        <p:txBody>
          <a:bodyPr>
            <a:noAutofit/>
          </a:bodyPr>
          <a:lstStyle/>
          <a:p>
            <a:r>
              <a:rPr lang="sv-SE" sz="7200" b="1" dirty="0"/>
              <a:t>Förväntat antal besökare och placering</a:t>
            </a:r>
            <a:endParaRPr lang="en-US" sz="72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DB6ECA-CE30-4866-9921-41395BC5A1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Vi kommer följa de regler som folkhälsomyndigheten föreskriver, som för närvarande är 300. Så om antalet besökare kommer förändras behöver dessa riktlinjer inte uppdateras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För Fyrkanten så måste vi oavsett hålla en begränsning av max 50, för att säkerställa tillräcklig distansering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Ett sällskap får vara max 8 personer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v-SE" dirty="0"/>
              <a:t>Hålla ett avstånd på minst 1m till annat sällskap</a:t>
            </a:r>
          </a:p>
        </p:txBody>
      </p:sp>
    </p:spTree>
    <p:extLst>
      <p:ext uri="{BB962C8B-B14F-4D97-AF65-F5344CB8AC3E}">
        <p14:creationId xmlns:p14="http://schemas.microsoft.com/office/powerpoint/2010/main" val="14097628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B8A7D3F-35A6-4DA4-8A9A-F258FCB4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Karta/</a:t>
            </a:r>
            <a:r>
              <a:rPr lang="en-US" sz="8800" dirty="0" err="1"/>
              <a:t>skiss</a:t>
            </a:r>
            <a:r>
              <a:rPr lang="en-US" sz="8800" dirty="0"/>
              <a:t>, </a:t>
            </a:r>
            <a:r>
              <a:rPr lang="en-US" sz="8800" dirty="0" err="1"/>
              <a:t>beskrivning</a:t>
            </a:r>
            <a:r>
              <a:rPr lang="en-US" sz="8800" dirty="0"/>
              <a:t> av </a:t>
            </a:r>
            <a:r>
              <a:rPr lang="en-US" sz="8800" dirty="0" err="1"/>
              <a:t>Idrottshuset</a:t>
            </a:r>
            <a:endParaRPr lang="en-US" sz="8800" dirty="0"/>
          </a:p>
        </p:txBody>
      </p:sp>
      <p:pic>
        <p:nvPicPr>
          <p:cNvPr id="9770" name="Bildobjekt 9769">
            <a:extLst>
              <a:ext uri="{FF2B5EF4-FFF2-40B4-BE49-F238E27FC236}">
                <a16:creationId xmlns:a16="http://schemas.microsoft.com/office/drawing/2014/main" id="{83055CE9-A6D3-408A-BC2B-0A5C1FE0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68"/>
          <a:stretch/>
        </p:blipFill>
        <p:spPr>
          <a:xfrm>
            <a:off x="4879399" y="2019925"/>
            <a:ext cx="12261972" cy="9736646"/>
          </a:xfrm>
          <a:prstGeom prst="rect">
            <a:avLst/>
          </a:prstGeom>
        </p:spPr>
      </p:pic>
      <p:sp>
        <p:nvSpPr>
          <p:cNvPr id="9773" name="Pratbubbla: rektangel med rundade hörn 9772">
            <a:extLst>
              <a:ext uri="{FF2B5EF4-FFF2-40B4-BE49-F238E27FC236}">
                <a16:creationId xmlns:a16="http://schemas.microsoft.com/office/drawing/2014/main" id="{0C53490D-2898-4D4B-9D01-C193CCF49D3F}"/>
              </a:ext>
            </a:extLst>
          </p:cNvPr>
          <p:cNvSpPr/>
          <p:nvPr/>
        </p:nvSpPr>
        <p:spPr>
          <a:xfrm>
            <a:off x="4005942" y="3126756"/>
            <a:ext cx="4368800" cy="1339374"/>
          </a:xfrm>
          <a:prstGeom prst="wedgeRoundRectCallout">
            <a:avLst>
              <a:gd name="adj1" fmla="val 92124"/>
              <a:gd name="adj2" fmla="val 4608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Läktare för hemmapublik</a:t>
            </a:r>
          </a:p>
        </p:txBody>
      </p:sp>
      <p:sp>
        <p:nvSpPr>
          <p:cNvPr id="9774" name="Rektangel 9773">
            <a:extLst>
              <a:ext uri="{FF2B5EF4-FFF2-40B4-BE49-F238E27FC236}">
                <a16:creationId xmlns:a16="http://schemas.microsoft.com/office/drawing/2014/main" id="{F6305D60-19B0-4FBB-8892-8505D9B50614}"/>
              </a:ext>
            </a:extLst>
          </p:cNvPr>
          <p:cNvSpPr/>
          <p:nvPr/>
        </p:nvSpPr>
        <p:spPr>
          <a:xfrm>
            <a:off x="10203543" y="2336800"/>
            <a:ext cx="1001486" cy="6415314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spc="0" normalizeH="0" baseline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76" name="Rektangel 9775">
            <a:extLst>
              <a:ext uri="{FF2B5EF4-FFF2-40B4-BE49-F238E27FC236}">
                <a16:creationId xmlns:a16="http://schemas.microsoft.com/office/drawing/2014/main" id="{5D06B643-1095-473F-B8F8-5E16B9C9C951}"/>
              </a:ext>
            </a:extLst>
          </p:cNvPr>
          <p:cNvSpPr/>
          <p:nvPr/>
        </p:nvSpPr>
        <p:spPr>
          <a:xfrm>
            <a:off x="14282057" y="2336800"/>
            <a:ext cx="1001486" cy="2873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spc="0" normalizeH="0" baseline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77" name="Pratbubbla: rektangel med rundade hörn 9776">
            <a:extLst>
              <a:ext uri="{FF2B5EF4-FFF2-40B4-BE49-F238E27FC236}">
                <a16:creationId xmlns:a16="http://schemas.microsoft.com/office/drawing/2014/main" id="{3CC98F40-7809-4044-B5EC-90ED67B53082}"/>
              </a:ext>
            </a:extLst>
          </p:cNvPr>
          <p:cNvSpPr/>
          <p:nvPr/>
        </p:nvSpPr>
        <p:spPr>
          <a:xfrm>
            <a:off x="17141371" y="1982934"/>
            <a:ext cx="4368800" cy="1339374"/>
          </a:xfrm>
          <a:prstGeom prst="wedgeRoundRectCallout">
            <a:avLst>
              <a:gd name="adj1" fmla="val -96248"/>
              <a:gd name="adj2" fmla="val 92679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Läktare för bortapublik</a:t>
            </a:r>
          </a:p>
        </p:txBody>
      </p:sp>
      <p:sp>
        <p:nvSpPr>
          <p:cNvPr id="9779" name="Rektangel 9778">
            <a:extLst>
              <a:ext uri="{FF2B5EF4-FFF2-40B4-BE49-F238E27FC236}">
                <a16:creationId xmlns:a16="http://schemas.microsoft.com/office/drawing/2014/main" id="{C87636FB-8672-456C-BCDB-A3CC0ABF1BF7}"/>
              </a:ext>
            </a:extLst>
          </p:cNvPr>
          <p:cNvSpPr/>
          <p:nvPr/>
        </p:nvSpPr>
        <p:spPr>
          <a:xfrm>
            <a:off x="14282057" y="5210629"/>
            <a:ext cx="1001486" cy="98697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spc="0" normalizeH="0" baseline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80" name="Pratbubbla: rektangel med rundade hörn 9779">
            <a:extLst>
              <a:ext uri="{FF2B5EF4-FFF2-40B4-BE49-F238E27FC236}">
                <a16:creationId xmlns:a16="http://schemas.microsoft.com/office/drawing/2014/main" id="{ECCF57D5-5B8E-41E5-B0F8-A2B0F1B47CF6}"/>
              </a:ext>
            </a:extLst>
          </p:cNvPr>
          <p:cNvSpPr/>
          <p:nvPr/>
        </p:nvSpPr>
        <p:spPr>
          <a:xfrm>
            <a:off x="17141371" y="3587039"/>
            <a:ext cx="4368800" cy="1339374"/>
          </a:xfrm>
          <a:prstGeom prst="wedgeRoundRectCallout">
            <a:avLst>
              <a:gd name="adj1" fmla="val -95584"/>
              <a:gd name="adj2" fmla="val 106767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v-SE" sz="3600" dirty="0">
                <a:solidFill>
                  <a:srgbClr val="536DFF"/>
                </a:solidFill>
                <a:latin typeface="Helvetica"/>
                <a:ea typeface="Helvetica"/>
                <a:cs typeface="Helvetica"/>
                <a:sym typeface="Helvetica"/>
              </a:rPr>
              <a:t>Sekretariat och funktionärer</a:t>
            </a:r>
            <a:endParaRPr kumimoji="0" lang="sv-SE" sz="3600" b="0" i="0" u="none" strike="noStrike" cap="none" spc="0" normalizeH="0" baseline="0" dirty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82" name="Pratbubbla: rektangel med rundade hörn 9781">
            <a:extLst>
              <a:ext uri="{FF2B5EF4-FFF2-40B4-BE49-F238E27FC236}">
                <a16:creationId xmlns:a16="http://schemas.microsoft.com/office/drawing/2014/main" id="{A6E6FC4B-E852-49DB-8F04-70E3597494B9}"/>
              </a:ext>
            </a:extLst>
          </p:cNvPr>
          <p:cNvSpPr/>
          <p:nvPr/>
        </p:nvSpPr>
        <p:spPr>
          <a:xfrm>
            <a:off x="2989942" y="7352080"/>
            <a:ext cx="4368800" cy="726440"/>
          </a:xfrm>
          <a:prstGeom prst="wedgeRoundRectCallout">
            <a:avLst>
              <a:gd name="adj1" fmla="val 66648"/>
              <a:gd name="adj2" fmla="val 49131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Entré</a:t>
            </a:r>
          </a:p>
        </p:txBody>
      </p:sp>
      <p:sp>
        <p:nvSpPr>
          <p:cNvPr id="9783" name="Rektangel 9782">
            <a:extLst>
              <a:ext uri="{FF2B5EF4-FFF2-40B4-BE49-F238E27FC236}">
                <a16:creationId xmlns:a16="http://schemas.microsoft.com/office/drawing/2014/main" id="{5861ACA7-32F3-4B5B-8906-E3799B87ED88}"/>
              </a:ext>
            </a:extLst>
          </p:cNvPr>
          <p:cNvSpPr/>
          <p:nvPr/>
        </p:nvSpPr>
        <p:spPr>
          <a:xfrm>
            <a:off x="16734972" y="8700508"/>
            <a:ext cx="6690293" cy="2564805"/>
          </a:xfrm>
          <a:prstGeom prst="rect">
            <a:avLst/>
          </a:prstGeom>
          <a:solidFill>
            <a:srgbClr val="F5EB9E"/>
          </a:solidFill>
          <a:ln>
            <a:noFil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Max 8 personer per sällskap</a:t>
            </a:r>
          </a:p>
          <a:p>
            <a:pPr marL="5715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3200" dirty="0">
                <a:solidFill>
                  <a:srgbClr val="536DFF"/>
                </a:solidFill>
                <a:latin typeface="Helvetica"/>
                <a:ea typeface="Helvetica"/>
                <a:cs typeface="Helvetica"/>
                <a:sym typeface="Helvetica"/>
              </a:rPr>
              <a:t>Lämna två lediga stolar i sidled till annat sällskap</a:t>
            </a:r>
          </a:p>
          <a:p>
            <a:pPr marL="5715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v-SE" sz="3200" dirty="0">
                <a:solidFill>
                  <a:srgbClr val="536DFF"/>
                </a:solidFill>
                <a:latin typeface="Helvetica"/>
                <a:ea typeface="Helvetica"/>
                <a:cs typeface="Helvetica"/>
                <a:sym typeface="Helvetica"/>
              </a:rPr>
              <a:t>Bara sittplats, ingen ståplats</a:t>
            </a:r>
          </a:p>
          <a:p>
            <a:pPr marL="571500" marR="0" indent="-5715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84" name="Pratbubbla: rektangel med rundade hörn 9783">
            <a:extLst>
              <a:ext uri="{FF2B5EF4-FFF2-40B4-BE49-F238E27FC236}">
                <a16:creationId xmlns:a16="http://schemas.microsoft.com/office/drawing/2014/main" id="{B01CA16A-1B8A-4337-B29F-5D2AAE011B92}"/>
              </a:ext>
            </a:extLst>
          </p:cNvPr>
          <p:cNvSpPr/>
          <p:nvPr/>
        </p:nvSpPr>
        <p:spPr>
          <a:xfrm>
            <a:off x="4151087" y="5287778"/>
            <a:ext cx="4368800" cy="726440"/>
          </a:xfrm>
          <a:prstGeom prst="wedgeRoundRectCallout">
            <a:avLst>
              <a:gd name="adj1" fmla="val 57750"/>
              <a:gd name="adj2" fmla="val 538943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Kiosk</a:t>
            </a:r>
          </a:p>
        </p:txBody>
      </p:sp>
    </p:spTree>
    <p:extLst>
      <p:ext uri="{BB962C8B-B14F-4D97-AF65-F5344CB8AC3E}">
        <p14:creationId xmlns:p14="http://schemas.microsoft.com/office/powerpoint/2010/main" val="9501787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extLst>
              <a:ext uri="{FF2B5EF4-FFF2-40B4-BE49-F238E27FC236}">
                <a16:creationId xmlns:a16="http://schemas.microsoft.com/office/drawing/2014/main" id="{F848D7BF-2444-48ED-B2A4-8DAD47B6A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9887" y="1669312"/>
            <a:ext cx="7119256" cy="10059493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9B8A7D3F-35A6-4DA4-8A9A-F258FCB4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Karta/</a:t>
            </a:r>
            <a:r>
              <a:rPr lang="en-US" sz="8800" dirty="0" err="1"/>
              <a:t>skiss</a:t>
            </a:r>
            <a:r>
              <a:rPr lang="en-US" sz="8800" dirty="0"/>
              <a:t>, </a:t>
            </a:r>
            <a:r>
              <a:rPr lang="en-US" sz="8800" dirty="0" err="1"/>
              <a:t>beskrivning</a:t>
            </a:r>
            <a:r>
              <a:rPr lang="en-US" sz="8800" dirty="0"/>
              <a:t> av </a:t>
            </a:r>
            <a:r>
              <a:rPr lang="en-US" sz="8800" dirty="0" err="1"/>
              <a:t>Fyrkanten</a:t>
            </a:r>
            <a:endParaRPr lang="en-US" sz="8800" dirty="0"/>
          </a:p>
        </p:txBody>
      </p:sp>
      <p:sp>
        <p:nvSpPr>
          <p:cNvPr id="9773" name="Pratbubbla: rektangel med rundade hörn 9772">
            <a:extLst>
              <a:ext uri="{FF2B5EF4-FFF2-40B4-BE49-F238E27FC236}">
                <a16:creationId xmlns:a16="http://schemas.microsoft.com/office/drawing/2014/main" id="{0C53490D-2898-4D4B-9D01-C193CCF49D3F}"/>
              </a:ext>
            </a:extLst>
          </p:cNvPr>
          <p:cNvSpPr/>
          <p:nvPr/>
        </p:nvSpPr>
        <p:spPr>
          <a:xfrm>
            <a:off x="12431488" y="8384987"/>
            <a:ext cx="4368800" cy="1339374"/>
          </a:xfrm>
          <a:prstGeom prst="wedgeRoundRectCallout">
            <a:avLst>
              <a:gd name="adj1" fmla="val -78048"/>
              <a:gd name="adj2" fmla="val 1491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Läktare för hemmapublik</a:t>
            </a:r>
          </a:p>
        </p:txBody>
      </p:sp>
      <p:sp>
        <p:nvSpPr>
          <p:cNvPr id="9774" name="Rektangel 9773">
            <a:extLst>
              <a:ext uri="{FF2B5EF4-FFF2-40B4-BE49-F238E27FC236}">
                <a16:creationId xmlns:a16="http://schemas.microsoft.com/office/drawing/2014/main" id="{F6305D60-19B0-4FBB-8892-8505D9B50614}"/>
              </a:ext>
            </a:extLst>
          </p:cNvPr>
          <p:cNvSpPr/>
          <p:nvPr/>
        </p:nvSpPr>
        <p:spPr>
          <a:xfrm>
            <a:off x="10750427" y="5870156"/>
            <a:ext cx="533399" cy="45000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spc="0" normalizeH="0" baseline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76" name="Rektangel 9775">
            <a:extLst>
              <a:ext uri="{FF2B5EF4-FFF2-40B4-BE49-F238E27FC236}">
                <a16:creationId xmlns:a16="http://schemas.microsoft.com/office/drawing/2014/main" id="{5D06B643-1095-473F-B8F8-5E16B9C9C951}"/>
              </a:ext>
            </a:extLst>
          </p:cNvPr>
          <p:cNvSpPr/>
          <p:nvPr/>
        </p:nvSpPr>
        <p:spPr>
          <a:xfrm>
            <a:off x="10750426" y="2628900"/>
            <a:ext cx="533399" cy="3028267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spc="0" normalizeH="0" baseline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77" name="Pratbubbla: rektangel med rundade hörn 9776">
            <a:extLst>
              <a:ext uri="{FF2B5EF4-FFF2-40B4-BE49-F238E27FC236}">
                <a16:creationId xmlns:a16="http://schemas.microsoft.com/office/drawing/2014/main" id="{3CC98F40-7809-4044-B5EC-90ED67B53082}"/>
              </a:ext>
            </a:extLst>
          </p:cNvPr>
          <p:cNvSpPr/>
          <p:nvPr/>
        </p:nvSpPr>
        <p:spPr>
          <a:xfrm>
            <a:off x="12431488" y="2634897"/>
            <a:ext cx="4368800" cy="1339374"/>
          </a:xfrm>
          <a:prstGeom prst="wedgeRoundRectCallout">
            <a:avLst>
              <a:gd name="adj1" fmla="val -75773"/>
              <a:gd name="adj2" fmla="val 45186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Läktare för bortapublik</a:t>
            </a:r>
          </a:p>
        </p:txBody>
      </p:sp>
      <p:sp>
        <p:nvSpPr>
          <p:cNvPr id="9779" name="Rektangel 9778">
            <a:extLst>
              <a:ext uri="{FF2B5EF4-FFF2-40B4-BE49-F238E27FC236}">
                <a16:creationId xmlns:a16="http://schemas.microsoft.com/office/drawing/2014/main" id="{C87636FB-8672-456C-BCDB-A3CC0ABF1BF7}"/>
              </a:ext>
            </a:extLst>
          </p:cNvPr>
          <p:cNvSpPr/>
          <p:nvPr/>
        </p:nvSpPr>
        <p:spPr>
          <a:xfrm>
            <a:off x="10896867" y="6552127"/>
            <a:ext cx="386959" cy="98697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spc="0" normalizeH="0" baseline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80" name="Pratbubbla: rektangel med rundade hörn 9779">
            <a:extLst>
              <a:ext uri="{FF2B5EF4-FFF2-40B4-BE49-F238E27FC236}">
                <a16:creationId xmlns:a16="http://schemas.microsoft.com/office/drawing/2014/main" id="{ECCF57D5-5B8E-41E5-B0F8-A2B0F1B47CF6}"/>
              </a:ext>
            </a:extLst>
          </p:cNvPr>
          <p:cNvSpPr/>
          <p:nvPr/>
        </p:nvSpPr>
        <p:spPr>
          <a:xfrm>
            <a:off x="12431488" y="5077120"/>
            <a:ext cx="4368800" cy="1339374"/>
          </a:xfrm>
          <a:prstGeom prst="wedgeRoundRectCallout">
            <a:avLst>
              <a:gd name="adj1" fmla="val -77384"/>
              <a:gd name="adj2" fmla="val 99346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v-SE" sz="3600" dirty="0">
                <a:solidFill>
                  <a:srgbClr val="536DFF"/>
                </a:solidFill>
                <a:latin typeface="Helvetica"/>
                <a:ea typeface="Helvetica"/>
                <a:cs typeface="Helvetica"/>
                <a:sym typeface="Helvetica"/>
              </a:rPr>
              <a:t>Sekretariat och funktionärer</a:t>
            </a:r>
            <a:endParaRPr kumimoji="0" lang="sv-SE" sz="3600" b="0" i="0" u="none" strike="noStrike" cap="none" spc="0" normalizeH="0" baseline="0" dirty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782" name="Pratbubbla: rektangel med rundade hörn 9781">
            <a:extLst>
              <a:ext uri="{FF2B5EF4-FFF2-40B4-BE49-F238E27FC236}">
                <a16:creationId xmlns:a16="http://schemas.microsoft.com/office/drawing/2014/main" id="{A6E6FC4B-E852-49DB-8F04-70E3597494B9}"/>
              </a:ext>
            </a:extLst>
          </p:cNvPr>
          <p:cNvSpPr/>
          <p:nvPr/>
        </p:nvSpPr>
        <p:spPr>
          <a:xfrm>
            <a:off x="3355957" y="7845565"/>
            <a:ext cx="4368800" cy="726440"/>
          </a:xfrm>
          <a:prstGeom prst="wedgeRoundRectCallout">
            <a:avLst>
              <a:gd name="adj1" fmla="val 70551"/>
              <a:gd name="adj2" fmla="val -35217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Entré</a:t>
            </a:r>
          </a:p>
        </p:txBody>
      </p:sp>
      <p:sp>
        <p:nvSpPr>
          <p:cNvPr id="9783" name="Rektangel 9782">
            <a:extLst>
              <a:ext uri="{FF2B5EF4-FFF2-40B4-BE49-F238E27FC236}">
                <a16:creationId xmlns:a16="http://schemas.microsoft.com/office/drawing/2014/main" id="{5861ACA7-32F3-4B5B-8906-E3799B87ED88}"/>
              </a:ext>
            </a:extLst>
          </p:cNvPr>
          <p:cNvSpPr/>
          <p:nvPr/>
        </p:nvSpPr>
        <p:spPr>
          <a:xfrm>
            <a:off x="17126858" y="4149209"/>
            <a:ext cx="6690293" cy="4534575"/>
          </a:xfrm>
          <a:prstGeom prst="rect">
            <a:avLst/>
          </a:prstGeom>
          <a:solidFill>
            <a:srgbClr val="F5EB9E"/>
          </a:solidFill>
          <a:ln>
            <a:noFil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Max 8 personer per sällskap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Säkerställ och informera publik att för varje sällskap skall man ha:</a:t>
            </a:r>
          </a:p>
          <a:p>
            <a:pPr marL="1160463" lvl="2" indent="-457200" algn="l"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Minst en rads avstånd framför och bakom</a:t>
            </a:r>
          </a:p>
          <a:p>
            <a:pPr marL="1160463" lvl="2" indent="-457200" algn="l">
              <a:buFont typeface="Arial" panose="020B0604020202020204" pitchFamily="34" charset="0"/>
              <a:buChar char="•"/>
              <a:tabLst>
                <a:tab pos="987425" algn="l"/>
              </a:tabLst>
            </a:pPr>
            <a:r>
              <a:rPr lang="sv-SE" sz="3200" dirty="0">
                <a:solidFill>
                  <a:srgbClr val="536DFF"/>
                </a:solidFill>
                <a:latin typeface="Helvetica"/>
                <a:ea typeface="Helvetica"/>
                <a:cs typeface="Helvetica"/>
                <a:sym typeface="Helvetica"/>
              </a:rPr>
              <a:t>Två stolars avstånd i sidled</a:t>
            </a:r>
            <a:endParaRPr kumimoji="0" lang="sv-SE" sz="3200" b="0" i="0" u="none" strike="noStrike" cap="none" spc="0" normalizeH="0" baseline="0" dirty="0">
              <a:ln>
                <a:noFill/>
              </a:ln>
              <a:solidFill>
                <a:srgbClr val="536DFF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32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Entrén måste vara bemannad under hela arrangemanget, då dörrarna ej är låsta</a:t>
            </a:r>
          </a:p>
        </p:txBody>
      </p:sp>
      <p:sp>
        <p:nvSpPr>
          <p:cNvPr id="9784" name="Pratbubbla: rektangel med rundade hörn 9783">
            <a:extLst>
              <a:ext uri="{FF2B5EF4-FFF2-40B4-BE49-F238E27FC236}">
                <a16:creationId xmlns:a16="http://schemas.microsoft.com/office/drawing/2014/main" id="{B01CA16A-1B8A-4337-B29F-5D2AAE011B92}"/>
              </a:ext>
            </a:extLst>
          </p:cNvPr>
          <p:cNvSpPr/>
          <p:nvPr/>
        </p:nvSpPr>
        <p:spPr>
          <a:xfrm>
            <a:off x="3355957" y="9619690"/>
            <a:ext cx="4368800" cy="726440"/>
          </a:xfrm>
          <a:prstGeom prst="wedgeRoundRectCallout">
            <a:avLst>
              <a:gd name="adj1" fmla="val 114116"/>
              <a:gd name="adj2" fmla="val -131639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3600" b="0" i="0" u="none" strike="noStrike" cap="none" spc="0" normalizeH="0" baseline="0" dirty="0">
                <a:ln>
                  <a:noFill/>
                </a:ln>
                <a:solidFill>
                  <a:srgbClr val="536D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Eventuell kiosk</a:t>
            </a:r>
          </a:p>
        </p:txBody>
      </p:sp>
    </p:spTree>
    <p:extLst>
      <p:ext uri="{BB962C8B-B14F-4D97-AF65-F5344CB8AC3E}">
        <p14:creationId xmlns:p14="http://schemas.microsoft.com/office/powerpoint/2010/main" val="29535504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5E5D79-F684-4DC4-8A2B-CD40729D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Rutiner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E6EA40-212C-425F-BD62-2264F83FCD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sv-SE" dirty="0"/>
              <a:t>Matchvärd vid varje entré som säkerställer:</a:t>
            </a:r>
          </a:p>
          <a:p>
            <a:pPr marL="1430338" lvl="2" indent="-715963" algn="l">
              <a:buFont typeface="Wingdings" panose="05000000000000000000" pitchFamily="2" charset="2"/>
              <a:buChar char="§"/>
            </a:pPr>
            <a:r>
              <a:rPr lang="sv-SE" dirty="0"/>
              <a:t>Att antalet gäster inte överstiger det på förhand bestämda antalet</a:t>
            </a:r>
          </a:p>
          <a:p>
            <a:pPr marL="1430338" lvl="2" indent="-715963" algn="l">
              <a:buFont typeface="Wingdings" panose="05000000000000000000" pitchFamily="2" charset="2"/>
              <a:buChar char="§"/>
            </a:pPr>
            <a:r>
              <a:rPr lang="sv-SE" dirty="0"/>
              <a:t>Att alla informeras om förhållningsregler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sv-SE" dirty="0"/>
              <a:t>Handsprit finns tillgängligt vid varje entré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sv-SE" dirty="0"/>
              <a:t>Man måste sitta på läktaren, inga ståplatser</a:t>
            </a:r>
          </a:p>
          <a:p>
            <a:pPr marL="1430338" lvl="2" indent="-715963" algn="l">
              <a:buFont typeface="Wingdings" panose="05000000000000000000" pitchFamily="2" charset="2"/>
              <a:buChar char="§"/>
            </a:pPr>
            <a:endParaRPr lang="sv-SE" dirty="0"/>
          </a:p>
          <a:p>
            <a:pPr marL="571500" lvl="1" indent="-571500" algn="l">
              <a:buFont typeface="Wingdings" panose="05000000000000000000" pitchFamily="2" charset="2"/>
              <a:buChar char="q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7626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5EB9E"/>
        </a:solidFill>
        <a:ln>
          <a:noFil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6D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ll" id="{DCE82549-0157-468C-82E4-18226BDB87EA}" vid="{9FDC1A49-6895-4E20-8575-FDE3FC7C3A6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55600" rotWithShape="0">
              <a:srgbClr val="000000">
                <a:alpha val="7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5EB9E"/>
        </a:solidFill>
        <a:ln>
          <a:noFil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6D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e754669-83a6-4d83-8d1c-35da42e479f4" xsi:nil="true"/>
    <SharedWithUsers xmlns="c6ab21ec-9c69-40fc-8f04-794d44cb10c0">
      <UserInfo>
        <DisplayName>Michel Borg</DisplayName>
        <AccountId>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D6A390BF90E44DB22C25C495C92506" ma:contentTypeVersion="12" ma:contentTypeDescription="Skapa ett nytt dokument." ma:contentTypeScope="" ma:versionID="7c27e36f7feab901688270ccbc184715">
  <xsd:schema xmlns:xsd="http://www.w3.org/2001/XMLSchema" xmlns:xs="http://www.w3.org/2001/XMLSchema" xmlns:p="http://schemas.microsoft.com/office/2006/metadata/properties" xmlns:ns2="2e754669-83a6-4d83-8d1c-35da42e479f4" xmlns:ns3="c6ab21ec-9c69-40fc-8f04-794d44cb10c0" targetNamespace="http://schemas.microsoft.com/office/2006/metadata/properties" ma:root="true" ma:fieldsID="e57935d50f94c0780cc2455423fe4f5c" ns2:_="" ns3:_="">
    <xsd:import namespace="2e754669-83a6-4d83-8d1c-35da42e479f4"/>
    <xsd:import namespace="c6ab21ec-9c69-40fc-8f04-794d44cb10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4669-83a6-4d83-8d1c-35da42e47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b21ec-9c69-40fc-8f04-794d44cb10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6A095-C114-4233-BAEA-8DE77BFB9F6A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2e754669-83a6-4d83-8d1c-35da42e479f4"/>
    <ds:schemaRef ds:uri="http://schemas.microsoft.com/office/2006/metadata/properties"/>
    <ds:schemaRef ds:uri="http://purl.org/dc/terms/"/>
    <ds:schemaRef ds:uri="c6ab21ec-9c69-40fc-8f04-794d44cb10c0"/>
  </ds:schemaRefs>
</ds:datastoreItem>
</file>

<file path=customXml/itemProps2.xml><?xml version="1.0" encoding="utf-8"?>
<ds:datastoreItem xmlns:ds="http://schemas.openxmlformats.org/officeDocument/2006/customXml" ds:itemID="{DBA9F0C4-75D9-4AA6-B636-3F15E41D8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4669-83a6-4d83-8d1c-35da42e479f4"/>
    <ds:schemaRef ds:uri="c6ab21ec-9c69-40fc-8f04-794d44cb1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BD0BB-7BF0-4F8D-B9F1-70249691B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IBK Presentation Mall</Template>
  <TotalTime>358</TotalTime>
  <Words>582</Words>
  <Application>Microsoft Office PowerPoint</Application>
  <PresentationFormat>Custom</PresentationFormat>
  <Paragraphs>83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</vt:lpstr>
      <vt:lpstr>PowerPoint Presentation</vt:lpstr>
      <vt:lpstr>PowerPoint Presentation</vt:lpstr>
      <vt:lpstr>Regler/förhållningssätt</vt:lpstr>
      <vt:lpstr>Generella råd för att minska smittspridning i samband med idrottsaktivitet</vt:lpstr>
      <vt:lpstr>Symtom på covid-19</vt:lpstr>
      <vt:lpstr>Förväntat antal besökare och placering</vt:lpstr>
      <vt:lpstr>Karta/skiss, beskrivning av Idrottshuset</vt:lpstr>
      <vt:lpstr>Karta/skiss, beskrivning av Fyrkanten</vt:lpstr>
      <vt:lpstr>Rutiner</vt:lpstr>
      <vt:lpstr>Kommunikation</vt:lpstr>
      <vt:lpstr>Roller / Ansvar</vt:lpstr>
      <vt:lpstr>Säkerhetsplan / Analys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Mattsson</dc:creator>
  <cp:lastModifiedBy>Fredrik Mattsson</cp:lastModifiedBy>
  <cp:revision>9</cp:revision>
  <dcterms:created xsi:type="dcterms:W3CDTF">2020-09-23T19:49:13Z</dcterms:created>
  <dcterms:modified xsi:type="dcterms:W3CDTF">2022-01-15T14:49:46Z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0x01010054D6A390BF90E44DB22C25C495C92506</vt:lpwstr>
  </property>
  <property fmtid="{D5CDD505-2E9C-101B-9397-08002B2CF9AE}" pid="3" name="Order">
    <vt:r8>102000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